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8398" autoAdjust="0"/>
  </p:normalViewPr>
  <p:slideViewPr>
    <p:cSldViewPr snapToGrid="0">
      <p:cViewPr varScale="1">
        <p:scale>
          <a:sx n="64" d="100"/>
          <a:sy n="64" d="100"/>
        </p:scale>
        <p:origin x="97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7CCCA2-84CE-4ABA-93C0-6B0F3D31689E}" type="datetimeFigureOut">
              <a:rPr lang="en-US" smtClean="0"/>
              <a:t>4/10/2020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38EF7E-9DAF-4B30-B7F7-DCE3321A84F6}" type="slidenum">
              <a:rPr lang="en-US" smtClean="0"/>
              <a:t>‹#›</a:t>
            </a:fld>
            <a:endParaRPr lang="en-US"/>
          </a:p>
        </p:txBody>
      </p:sp>
    </p:spTree>
    <p:extLst>
      <p:ext uri="{BB962C8B-B14F-4D97-AF65-F5344CB8AC3E}">
        <p14:creationId xmlns:p14="http://schemas.microsoft.com/office/powerpoint/2010/main" val="4044698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ball bearing is a type pf rolling element that entails</a:t>
            </a:r>
            <a:r>
              <a:rPr lang="en-US" sz="1200" kern="1200" baseline="0" dirty="0">
                <a:solidFill>
                  <a:schemeClr val="tx1"/>
                </a:solidFill>
                <a:effectLst/>
                <a:latin typeface="+mn-lt"/>
                <a:ea typeface="+mn-ea"/>
                <a:cs typeface="+mn-cs"/>
              </a:rPr>
              <a:t> t</a:t>
            </a:r>
            <a:r>
              <a:rPr lang="en-US" sz="1200" kern="1200" dirty="0">
                <a:solidFill>
                  <a:schemeClr val="tx1"/>
                </a:solidFill>
                <a:effectLst/>
                <a:latin typeface="+mn-lt"/>
                <a:ea typeface="+mn-ea"/>
                <a:cs typeface="+mn-cs"/>
              </a:rPr>
              <a:t>he use of balls to maintain the separation between the bearing races. It is normally used to reduce rotational friction and support radial and axial loads. The business of producing ball bearings is one that has a lot of potential of growth and thus it is worth considering. The organization wants to put up a ball bearing factory in Africa due to the prediction that Africa is set to experience more growth in the 21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century as compared to other continents. In order to achieve this, there is need to identify a country that will be most ideal for the ball bearing factory and thus enable the company to achieve maximum sales and revenues. There are a number of factors that need to be considered in choosing the perfect country for the ball bearing factory. This include cultural ,economic and political factors</a:t>
            </a:r>
          </a:p>
          <a:p>
            <a:endParaRPr lang="en-US" dirty="0"/>
          </a:p>
        </p:txBody>
      </p:sp>
      <p:sp>
        <p:nvSpPr>
          <p:cNvPr id="4" name="Slide Number Placeholder 3"/>
          <p:cNvSpPr>
            <a:spLocks noGrp="1"/>
          </p:cNvSpPr>
          <p:nvPr>
            <p:ph type="sldNum" sz="quarter" idx="10"/>
          </p:nvPr>
        </p:nvSpPr>
        <p:spPr/>
        <p:txBody>
          <a:bodyPr/>
          <a:lstStyle/>
          <a:p>
            <a:fld id="{3C38EF7E-9DAF-4B30-B7F7-DCE3321A84F6}" type="slidenum">
              <a:rPr lang="en-US" smtClean="0"/>
              <a:t>2</a:t>
            </a:fld>
            <a:endParaRPr lang="en-US"/>
          </a:p>
        </p:txBody>
      </p:sp>
    </p:spTree>
    <p:extLst>
      <p:ext uri="{BB962C8B-B14F-4D97-AF65-F5344CB8AC3E}">
        <p14:creationId xmlns:p14="http://schemas.microsoft.com/office/powerpoint/2010/main" val="3695902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ball bearing factory needs to be located in an country that is more developed in terms of its industries due to the nature and work of the ball bearing. This is due to the fact that the presence of a robust industry is set to ensure that the companies in those industries will be in need of the ball bearings. There will be a high demand for the products and thus enable the company to achieve their objectives. South Africa is one such country that can work perfectly well for the ball bearing factory. The industrial capacity of the country has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developed over the years and thus there are a lot of industries that require the ball bearings</a:t>
            </a:r>
            <a:r>
              <a:rPr lang="en-US" sz="1200" kern="1200" baseline="0" dirty="0">
                <a:solidFill>
                  <a:schemeClr val="tx1"/>
                </a:solidFill>
                <a:effectLst/>
                <a:latin typeface="+mn-lt"/>
                <a:ea typeface="+mn-ea"/>
                <a:cs typeface="+mn-cs"/>
              </a:rPr>
              <a:t> (</a:t>
            </a:r>
            <a:r>
              <a:rPr lang="en-US" dirty="0"/>
              <a:t>The U.S. State Department,</a:t>
            </a:r>
            <a:r>
              <a:rPr lang="en-US" baseline="0" dirty="0"/>
              <a:t> </a:t>
            </a:r>
            <a:r>
              <a:rPr lang="en-US" dirty="0"/>
              <a:t>2020).</a:t>
            </a:r>
            <a:r>
              <a:rPr lang="en-US" sz="1200" kern="1200" dirty="0">
                <a:solidFill>
                  <a:schemeClr val="tx1"/>
                </a:solidFill>
                <a:effectLst/>
                <a:latin typeface="+mn-lt"/>
                <a:ea typeface="+mn-ea"/>
                <a:cs typeface="+mn-cs"/>
              </a:rPr>
              <a:t> Thus the company will be guaranteed profits as  result of investing in this country.</a:t>
            </a:r>
          </a:p>
          <a:p>
            <a:endParaRPr lang="en-US" dirty="0"/>
          </a:p>
        </p:txBody>
      </p:sp>
      <p:sp>
        <p:nvSpPr>
          <p:cNvPr id="4" name="Slide Number Placeholder 3"/>
          <p:cNvSpPr>
            <a:spLocks noGrp="1"/>
          </p:cNvSpPr>
          <p:nvPr>
            <p:ph type="sldNum" sz="quarter" idx="10"/>
          </p:nvPr>
        </p:nvSpPr>
        <p:spPr/>
        <p:txBody>
          <a:bodyPr/>
          <a:lstStyle/>
          <a:p>
            <a:fld id="{3C38EF7E-9DAF-4B30-B7F7-DCE3321A84F6}" type="slidenum">
              <a:rPr lang="en-US" smtClean="0"/>
              <a:t>3</a:t>
            </a:fld>
            <a:endParaRPr lang="en-US"/>
          </a:p>
        </p:txBody>
      </p:sp>
    </p:spTree>
    <p:extLst>
      <p:ext uri="{BB962C8B-B14F-4D97-AF65-F5344CB8AC3E}">
        <p14:creationId xmlns:p14="http://schemas.microsoft.com/office/powerpoint/2010/main" val="737643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political environment is very critical when it comes to setting up a factory in any country. This is the same case with the company determination to set up a ball bearing factory in south Africa. The company needs to be aware of the political climate that is present and how it will affect their business. One factor to be considered when it comes to political environment is the stability of the nation. This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deals with whether the country has political stability or in involved in political chaos as a result of disputed elections or any other factor. A stable environment will enable the company to carry out their business without interruption and thus ensure that they achieve their goals and objectives in a timely manner. On the other hand, the presence if political instability will prevent the undertaking of the business and thus the company will find themselves incurring losses. This may even result in the company shutting down their operations in the long run. South Africa has had a long period</a:t>
            </a:r>
            <a:r>
              <a:rPr lang="en-US" sz="1200" kern="1200" baseline="0" dirty="0">
                <a:solidFill>
                  <a:schemeClr val="tx1"/>
                </a:solidFill>
                <a:effectLst/>
                <a:latin typeface="+mn-lt"/>
                <a:ea typeface="+mn-ea"/>
                <a:cs typeface="+mn-cs"/>
              </a:rPr>
              <a:t> of</a:t>
            </a:r>
            <a:r>
              <a:rPr lang="en-US" sz="1200" kern="1200" dirty="0">
                <a:solidFill>
                  <a:schemeClr val="tx1"/>
                </a:solidFill>
                <a:effectLst/>
                <a:latin typeface="+mn-lt"/>
                <a:ea typeface="+mn-ea"/>
                <a:cs typeface="+mn-cs"/>
              </a:rPr>
              <a:t> political stability and thus would be a perfect place for the</a:t>
            </a:r>
            <a:r>
              <a:rPr lang="en-US" sz="1200" kern="1200" baseline="0" dirty="0">
                <a:solidFill>
                  <a:schemeClr val="tx1"/>
                </a:solidFill>
                <a:effectLst/>
                <a:latin typeface="+mn-lt"/>
                <a:ea typeface="+mn-ea"/>
                <a:cs typeface="+mn-cs"/>
              </a:rPr>
              <a:t> factory</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C38EF7E-9DAF-4B30-B7F7-DCE3321A84F6}" type="slidenum">
              <a:rPr lang="en-US" smtClean="0"/>
              <a:t>4</a:t>
            </a:fld>
            <a:endParaRPr lang="en-US"/>
          </a:p>
        </p:txBody>
      </p:sp>
    </p:spTree>
    <p:extLst>
      <p:ext uri="{BB962C8B-B14F-4D97-AF65-F5344CB8AC3E}">
        <p14:creationId xmlns:p14="http://schemas.microsoft.com/office/powerpoint/2010/main" val="1532116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attitude of the government that is in place goes a long way in</a:t>
            </a:r>
            <a:r>
              <a:rPr lang="en-US" baseline="0" dirty="0"/>
              <a:t> </a:t>
            </a:r>
            <a:r>
              <a:rPr lang="en-US" dirty="0"/>
              <a:t>determining whether</a:t>
            </a:r>
            <a:r>
              <a:rPr lang="en-US" baseline="0" dirty="0"/>
              <a:t> or not the company will be able to set up its business in the country or not. This is due to the fact that there are a number of countries that discourage foreign investments in order to promote their local industries. They therefore frustrate the foreign companies to the point that they cease their operations in the country and move out. The policies that are formulated in regards to them undertaking their businesses are unfavorable. This is different from south Africa that has created a good atmosphere for the foreigners who would wish to invest in the country. The policies such as tax rates that has been out in regards to foreign companies are favorable to them and this ensures that the companies that invest in the country are able to make enough profits. Therefore ,the country is suitable when it comes to the investment of the ball bearing factory</a:t>
            </a:r>
            <a:r>
              <a:rPr lang="en-US" dirty="0"/>
              <a:t> (The World Bank,</a:t>
            </a:r>
            <a:r>
              <a:rPr lang="en-US" baseline="0" dirty="0"/>
              <a:t> </a:t>
            </a:r>
            <a:r>
              <a:rPr lang="en-US" dirty="0"/>
              <a:t>2019).</a:t>
            </a:r>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3C38EF7E-9DAF-4B30-B7F7-DCE3321A84F6}" type="slidenum">
              <a:rPr lang="en-US" smtClean="0"/>
              <a:t>5</a:t>
            </a:fld>
            <a:endParaRPr lang="en-US"/>
          </a:p>
        </p:txBody>
      </p:sp>
    </p:spTree>
    <p:extLst>
      <p:ext uri="{BB962C8B-B14F-4D97-AF65-F5344CB8AC3E}">
        <p14:creationId xmlns:p14="http://schemas.microsoft.com/office/powerpoint/2010/main" val="3814095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culture of the country  is also critical when it comes to the issue of setting up a factory. The people</a:t>
            </a:r>
            <a:r>
              <a:rPr lang="en-US" sz="1200" kern="1200" baseline="0" dirty="0">
                <a:solidFill>
                  <a:schemeClr val="tx1"/>
                </a:solidFill>
                <a:effectLst/>
                <a:latin typeface="+mn-lt"/>
                <a:ea typeface="+mn-ea"/>
                <a:cs typeface="+mn-cs"/>
              </a:rPr>
              <a:t> of </a:t>
            </a:r>
            <a:r>
              <a:rPr lang="en-US" sz="1200" kern="1200" dirty="0">
                <a:solidFill>
                  <a:schemeClr val="tx1"/>
                </a:solidFill>
                <a:effectLst/>
                <a:latin typeface="+mn-lt"/>
                <a:ea typeface="+mn-ea"/>
                <a:cs typeface="+mn-cs"/>
              </a:rPr>
              <a:t>south Africa have a</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lot of cultural practices that they follow and this will determine to a great extent whether or not the setting up of the factory will be a</a:t>
            </a:r>
            <a:r>
              <a:rPr lang="en-US" sz="1200" kern="1200" baseline="0" dirty="0">
                <a:solidFill>
                  <a:schemeClr val="tx1"/>
                </a:solidFill>
                <a:effectLst/>
                <a:latin typeface="+mn-lt"/>
                <a:ea typeface="+mn-ea"/>
                <a:cs typeface="+mn-cs"/>
              </a:rPr>
              <a:t> successful</a:t>
            </a:r>
            <a:r>
              <a:rPr lang="en-US" sz="1200" kern="1200" dirty="0">
                <a:solidFill>
                  <a:schemeClr val="tx1"/>
                </a:solidFill>
                <a:effectLst/>
                <a:latin typeface="+mn-lt"/>
                <a:ea typeface="+mn-ea"/>
                <a:cs typeface="+mn-cs"/>
              </a:rPr>
              <a:t> venture. One of the factors that need to be considered concerning culture is the issue of uncertainty avoidance. This refers to the level of tolerance that the society has in relation to the uncertainty or unpredictability that may occur. This is due to the fact that the level of uncertainty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avoidance affects the way the people react and thus determine if the investment will be able to go on. South Africa has had a low level of uncertainty for a long period of time and this makes it a perfect country for the factory</a:t>
            </a:r>
            <a:r>
              <a:rPr lang="en-US" dirty="0"/>
              <a:t> (The U.S. State Department,</a:t>
            </a:r>
            <a:r>
              <a:rPr lang="en-US" baseline="0" dirty="0"/>
              <a:t> </a:t>
            </a:r>
            <a:r>
              <a:rPr lang="en-US" dirty="0"/>
              <a:t>2020).</a:t>
            </a:r>
            <a:r>
              <a:rPr lang="en-US" sz="1200" kern="1200" dirty="0">
                <a:solidFill>
                  <a:schemeClr val="tx1"/>
                </a:solidFill>
                <a:effectLst/>
                <a:latin typeface="+mn-lt"/>
                <a:ea typeface="+mn-ea"/>
                <a:cs typeface="+mn-cs"/>
              </a:rPr>
              <a:t> The people are cautious when reacting to the uncertainties that have occurred and this would work to the advantage of the company.</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C38EF7E-9DAF-4B30-B7F7-DCE3321A84F6}" type="slidenum">
              <a:rPr lang="en-US" smtClean="0"/>
              <a:t>6</a:t>
            </a:fld>
            <a:endParaRPr lang="en-US"/>
          </a:p>
        </p:txBody>
      </p:sp>
    </p:spTree>
    <p:extLst>
      <p:ext uri="{BB962C8B-B14F-4D97-AF65-F5344CB8AC3E}">
        <p14:creationId xmlns:p14="http://schemas.microsoft.com/office/powerpoint/2010/main" val="545556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high level of trust is also another important cultural factor that the company will need to consider in the process of setting up the factory in South Africa. A high level of trust means that the people in the country are able to trust the product that may be offered by foreign companies and thus not discriminate against them. They also tend to believe that the products from the company are of high quality and thus be able to purchase in large numbers. This is the case with South Africa as a majority of the people have high levels of trust toward foreign items. This will make it perfectly good for the company to undertake their business</a:t>
            </a:r>
            <a:r>
              <a:rPr lang="en-US" sz="1200" kern="1200" baseline="0" dirty="0">
                <a:solidFill>
                  <a:schemeClr val="tx1"/>
                </a:solidFill>
                <a:effectLst/>
                <a:latin typeface="+mn-lt"/>
                <a:ea typeface="+mn-ea"/>
                <a:cs typeface="+mn-cs"/>
              </a:rPr>
              <a:t> as they will be able to purchase the ball bearing from the company and this will contribute to higher sales and revenues for the company.</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C38EF7E-9DAF-4B30-B7F7-DCE3321A84F6}" type="slidenum">
              <a:rPr lang="en-US" smtClean="0"/>
              <a:t>7</a:t>
            </a:fld>
            <a:endParaRPr lang="en-US"/>
          </a:p>
        </p:txBody>
      </p:sp>
    </p:spTree>
    <p:extLst>
      <p:ext uri="{BB962C8B-B14F-4D97-AF65-F5344CB8AC3E}">
        <p14:creationId xmlns:p14="http://schemas.microsoft.com/office/powerpoint/2010/main" val="3898680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Economic factors are also important in determining whether a company should invest in a particular country. The prevailing economic conditions will determine whether the company will be successful or not and if they will meet their goals and objectives. One economic factor that needs to be considered is the tax rates in the country that one considers for investment. This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 an important issue as the amount of tax that the country will charge will determine whether the company will be able to sustain its business. In this case, the tax rates that have been formulated in South</a:t>
            </a:r>
            <a:r>
              <a:rPr lang="en-US" sz="1200" kern="1200" baseline="0" dirty="0">
                <a:solidFill>
                  <a:schemeClr val="tx1"/>
                </a:solidFill>
                <a:effectLst/>
                <a:latin typeface="+mn-lt"/>
                <a:ea typeface="+mn-ea"/>
                <a:cs typeface="+mn-cs"/>
              </a:rPr>
              <a:t> Africa </a:t>
            </a:r>
            <a:r>
              <a:rPr lang="en-US" sz="1200" kern="1200" dirty="0">
                <a:solidFill>
                  <a:schemeClr val="tx1"/>
                </a:solidFill>
                <a:effectLst/>
                <a:latin typeface="+mn-lt"/>
                <a:ea typeface="+mn-ea"/>
                <a:cs typeface="+mn-cs"/>
              </a:rPr>
              <a:t>are favorable to foreign investments and thus the company will still be able to make enough profits after paying their tax obligations</a:t>
            </a:r>
            <a:r>
              <a:rPr lang="en-US" dirty="0"/>
              <a:t> (South africa policy brief,</a:t>
            </a:r>
            <a:r>
              <a:rPr lang="en-US" baseline="0" dirty="0"/>
              <a:t> </a:t>
            </a:r>
            <a:r>
              <a:rPr lang="en-US" dirty="0"/>
              <a:t>2015)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C38EF7E-9DAF-4B30-B7F7-DCE3321A84F6}" type="slidenum">
              <a:rPr lang="en-US" smtClean="0"/>
              <a:t>8</a:t>
            </a:fld>
            <a:endParaRPr lang="en-US"/>
          </a:p>
        </p:txBody>
      </p:sp>
    </p:spTree>
    <p:extLst>
      <p:ext uri="{BB962C8B-B14F-4D97-AF65-F5344CB8AC3E}">
        <p14:creationId xmlns:p14="http://schemas.microsoft.com/office/powerpoint/2010/main" val="1285246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Labor skill is also an important factor in determining the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country to invest in. It involves the levels of labor skills that a country has in terms of undertaking industrial duties and how efficient the laborers are. This is important as the level of labor skills that may be present in a country determines if the work that will be required will be undertaken in an efficient and effective manner. The level of skills has to be high in order for the company to have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success. This is the case with South Africa as it contains a high level of labor skills as compared to most African countries and this will offer a perfect chance for the company to be able to achieve its objectives in terms of production.</a:t>
            </a:r>
          </a:p>
          <a:p>
            <a:endParaRPr lang="en-US" dirty="0"/>
          </a:p>
        </p:txBody>
      </p:sp>
      <p:sp>
        <p:nvSpPr>
          <p:cNvPr id="4" name="Slide Number Placeholder 3"/>
          <p:cNvSpPr>
            <a:spLocks noGrp="1"/>
          </p:cNvSpPr>
          <p:nvPr>
            <p:ph type="sldNum" sz="quarter" idx="10"/>
          </p:nvPr>
        </p:nvSpPr>
        <p:spPr/>
        <p:txBody>
          <a:bodyPr/>
          <a:lstStyle/>
          <a:p>
            <a:fld id="{3C38EF7E-9DAF-4B30-B7F7-DCE3321A84F6}" type="slidenum">
              <a:rPr lang="en-US" smtClean="0"/>
              <a:t>9</a:t>
            </a:fld>
            <a:endParaRPr lang="en-US"/>
          </a:p>
        </p:txBody>
      </p:sp>
    </p:spTree>
    <p:extLst>
      <p:ext uri="{BB962C8B-B14F-4D97-AF65-F5344CB8AC3E}">
        <p14:creationId xmlns:p14="http://schemas.microsoft.com/office/powerpoint/2010/main" val="1040279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Economic stability is an important factor in the determination of a country that one may wish to invest in. Economic stability means that the company does not suffer frequent economic crisis from time to time and that the markets are generally stable. There are no fluctuations of markets in a</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high degree that will see</a:t>
            </a:r>
            <a:r>
              <a:rPr lang="en-US" sz="1200" kern="1200" baseline="0" dirty="0">
                <a:solidFill>
                  <a:schemeClr val="tx1"/>
                </a:solidFill>
                <a:effectLst/>
                <a:latin typeface="+mn-lt"/>
                <a:ea typeface="+mn-ea"/>
                <a:cs typeface="+mn-cs"/>
              </a:rPr>
              <a:t> the interruptions of the operations</a:t>
            </a:r>
            <a:r>
              <a:rPr lang="en-US" sz="1200" kern="1200" dirty="0">
                <a:solidFill>
                  <a:schemeClr val="tx1"/>
                </a:solidFill>
                <a:effectLst/>
                <a:latin typeface="+mn-lt"/>
                <a:ea typeface="+mn-ea"/>
                <a:cs typeface="+mn-cs"/>
              </a:rPr>
              <a:t> of the company</a:t>
            </a:r>
            <a:r>
              <a:rPr lang="en-US" dirty="0"/>
              <a:t> (The World Bank,</a:t>
            </a:r>
            <a:r>
              <a:rPr lang="en-US" baseline="0" dirty="0"/>
              <a:t> </a:t>
            </a:r>
            <a:r>
              <a:rPr lang="en-US" dirty="0"/>
              <a:t>2019).</a:t>
            </a:r>
            <a:r>
              <a:rPr lang="en-US" sz="1200" kern="1200" dirty="0">
                <a:solidFill>
                  <a:schemeClr val="tx1"/>
                </a:solidFill>
                <a:effectLst/>
                <a:latin typeface="+mn-lt"/>
                <a:ea typeface="+mn-ea"/>
                <a:cs typeface="+mn-cs"/>
              </a:rPr>
              <a:t> South Africa has been relatively known to have a stable</a:t>
            </a:r>
            <a:r>
              <a:rPr lang="en-US" sz="1200" kern="1200" baseline="0" dirty="0">
                <a:solidFill>
                  <a:schemeClr val="tx1"/>
                </a:solidFill>
                <a:effectLst/>
                <a:latin typeface="+mn-lt"/>
                <a:ea typeface="+mn-ea"/>
                <a:cs typeface="+mn-cs"/>
              </a:rPr>
              <a:t> economic</a:t>
            </a:r>
            <a:r>
              <a:rPr lang="en-US" sz="1200" kern="1200" dirty="0">
                <a:solidFill>
                  <a:schemeClr val="tx1"/>
                </a:solidFill>
                <a:effectLst/>
                <a:latin typeface="+mn-lt"/>
                <a:ea typeface="+mn-ea"/>
                <a:cs typeface="+mn-cs"/>
              </a:rPr>
              <a:t> condition and is one of the high ranked economic power house in Africa. They have been able to maintain a high level of economic stability that has enabled the undertaking of various businesses. This therefore makes it a perfect place for the company in terms of setting up the ball</a:t>
            </a:r>
            <a:r>
              <a:rPr lang="en-US" sz="1200" kern="1200" baseline="0" dirty="0">
                <a:solidFill>
                  <a:schemeClr val="tx1"/>
                </a:solidFill>
                <a:effectLst/>
                <a:latin typeface="+mn-lt"/>
                <a:ea typeface="+mn-ea"/>
                <a:cs typeface="+mn-cs"/>
              </a:rPr>
              <a:t> bearing</a:t>
            </a:r>
            <a:r>
              <a:rPr lang="en-US" sz="1200" kern="1200" dirty="0">
                <a:solidFill>
                  <a:schemeClr val="tx1"/>
                </a:solidFill>
                <a:effectLst/>
                <a:latin typeface="+mn-lt"/>
                <a:ea typeface="+mn-ea"/>
                <a:cs typeface="+mn-cs"/>
              </a:rPr>
              <a:t> factory</a:t>
            </a:r>
          </a:p>
          <a:p>
            <a:endParaRPr lang="en-US" dirty="0"/>
          </a:p>
        </p:txBody>
      </p:sp>
      <p:sp>
        <p:nvSpPr>
          <p:cNvPr id="4" name="Slide Number Placeholder 3"/>
          <p:cNvSpPr>
            <a:spLocks noGrp="1"/>
          </p:cNvSpPr>
          <p:nvPr>
            <p:ph type="sldNum" sz="quarter" idx="10"/>
          </p:nvPr>
        </p:nvSpPr>
        <p:spPr/>
        <p:txBody>
          <a:bodyPr/>
          <a:lstStyle/>
          <a:p>
            <a:fld id="{3C38EF7E-9DAF-4B30-B7F7-DCE3321A84F6}" type="slidenum">
              <a:rPr lang="en-US" smtClean="0"/>
              <a:t>10</a:t>
            </a:fld>
            <a:endParaRPr lang="en-US"/>
          </a:p>
        </p:txBody>
      </p:sp>
    </p:spTree>
    <p:extLst>
      <p:ext uri="{BB962C8B-B14F-4D97-AF65-F5344CB8AC3E}">
        <p14:creationId xmlns:p14="http://schemas.microsoft.com/office/powerpoint/2010/main" val="1127884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setting up of an investment in</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another country is a process that needs a lot of consideration in order to ensure that the company does not suffer losses. The company should be able to assess all the cultural,</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economic and political factors that are present in the country before deciding on whether to proceed with the investment or not. The factors will inform on a number of issues that will affect the operations of the company and thus  determine whether the business will be successful or not. South Africa has had a history of good and stable economic and political climate and this will provide a perfect opportunity for the company in their quest to set up the ball bearing company.</a:t>
            </a:r>
          </a:p>
          <a:p>
            <a:endParaRPr lang="en-US" dirty="0"/>
          </a:p>
        </p:txBody>
      </p:sp>
      <p:sp>
        <p:nvSpPr>
          <p:cNvPr id="4" name="Slide Number Placeholder 3"/>
          <p:cNvSpPr>
            <a:spLocks noGrp="1"/>
          </p:cNvSpPr>
          <p:nvPr>
            <p:ph type="sldNum" sz="quarter" idx="10"/>
          </p:nvPr>
        </p:nvSpPr>
        <p:spPr/>
        <p:txBody>
          <a:bodyPr/>
          <a:lstStyle/>
          <a:p>
            <a:fld id="{3C38EF7E-9DAF-4B30-B7F7-DCE3321A84F6}" type="slidenum">
              <a:rPr lang="en-US" smtClean="0"/>
              <a:t>11</a:t>
            </a:fld>
            <a:endParaRPr lang="en-US"/>
          </a:p>
        </p:txBody>
      </p:sp>
    </p:spTree>
    <p:extLst>
      <p:ext uri="{BB962C8B-B14F-4D97-AF65-F5344CB8AC3E}">
        <p14:creationId xmlns:p14="http://schemas.microsoft.com/office/powerpoint/2010/main" val="2839878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DB0A8B56-682E-4545-9425-02D332DE5B1B}" type="datetimeFigureOut">
              <a:rPr lang="en-US" smtClean="0"/>
              <a:t>4/10/2020</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35F85AFE-A6BC-4A60-B371-3AB45992F0C4}" type="slidenum">
              <a:rPr lang="en-US" smtClean="0"/>
              <a:t>‹#›</a:t>
            </a:fld>
            <a:endParaRPr lang="en-US"/>
          </a:p>
        </p:txBody>
      </p:sp>
    </p:spTree>
    <p:extLst>
      <p:ext uri="{BB962C8B-B14F-4D97-AF65-F5344CB8AC3E}">
        <p14:creationId xmlns:p14="http://schemas.microsoft.com/office/powerpoint/2010/main" val="2408239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0A8B56-682E-4545-9425-02D332DE5B1B}"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F85AFE-A6BC-4A60-B371-3AB45992F0C4}" type="slidenum">
              <a:rPr lang="en-US" smtClean="0"/>
              <a:t>‹#›</a:t>
            </a:fld>
            <a:endParaRPr lang="en-US"/>
          </a:p>
        </p:txBody>
      </p:sp>
    </p:spTree>
    <p:extLst>
      <p:ext uri="{BB962C8B-B14F-4D97-AF65-F5344CB8AC3E}">
        <p14:creationId xmlns:p14="http://schemas.microsoft.com/office/powerpoint/2010/main" val="4249415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0A8B56-682E-4545-9425-02D332DE5B1B}"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5F85AFE-A6BC-4A60-B371-3AB45992F0C4}" type="slidenum">
              <a:rPr lang="en-US" smtClean="0"/>
              <a:t>‹#›</a:t>
            </a:fld>
            <a:endParaRPr lang="en-US"/>
          </a:p>
        </p:txBody>
      </p:sp>
    </p:spTree>
    <p:extLst>
      <p:ext uri="{BB962C8B-B14F-4D97-AF65-F5344CB8AC3E}">
        <p14:creationId xmlns:p14="http://schemas.microsoft.com/office/powerpoint/2010/main" val="1959382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0A8B56-682E-4545-9425-02D332DE5B1B}" type="datetimeFigureOut">
              <a:rPr lang="en-US" smtClean="0"/>
              <a:t>4/10/2020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F85AFE-A6BC-4A60-B371-3AB45992F0C4}" type="slidenum">
              <a:rPr lang="en-US" smtClean="0"/>
              <a:t>‹#›</a:t>
            </a:fld>
            <a:endParaRPr lang="en-US"/>
          </a:p>
        </p:txBody>
      </p:sp>
    </p:spTree>
    <p:extLst>
      <p:ext uri="{BB962C8B-B14F-4D97-AF65-F5344CB8AC3E}">
        <p14:creationId xmlns:p14="http://schemas.microsoft.com/office/powerpoint/2010/main" val="415137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B0A8B56-682E-4545-9425-02D332DE5B1B}" type="datetimeFigureOut">
              <a:rPr lang="en-US" smtClean="0"/>
              <a:t>4/10/2020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F85AFE-A6BC-4A60-B371-3AB45992F0C4}" type="slidenum">
              <a:rPr lang="en-US" smtClean="0"/>
              <a:t>‹#›</a:t>
            </a:fld>
            <a:endParaRPr lang="en-US"/>
          </a:p>
        </p:txBody>
      </p:sp>
    </p:spTree>
    <p:extLst>
      <p:ext uri="{BB962C8B-B14F-4D97-AF65-F5344CB8AC3E}">
        <p14:creationId xmlns:p14="http://schemas.microsoft.com/office/powerpoint/2010/main" val="4247912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B0A8B56-682E-4545-9425-02D332DE5B1B}" type="datetimeFigureOut">
              <a:rPr lang="en-US" smtClean="0"/>
              <a:t>4/10/2020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F85AFE-A6BC-4A60-B371-3AB45992F0C4}" type="slidenum">
              <a:rPr lang="en-US" smtClean="0"/>
              <a:t>‹#›</a:t>
            </a:fld>
            <a:endParaRPr lang="en-US"/>
          </a:p>
        </p:txBody>
      </p:sp>
    </p:spTree>
    <p:extLst>
      <p:ext uri="{BB962C8B-B14F-4D97-AF65-F5344CB8AC3E}">
        <p14:creationId xmlns:p14="http://schemas.microsoft.com/office/powerpoint/2010/main" val="1065462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0A8B56-682E-4545-9425-02D332DE5B1B}" type="datetimeFigureOut">
              <a:rPr lang="en-US" smtClean="0"/>
              <a:t>4/10/2020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35F85AFE-A6BC-4A60-B371-3AB45992F0C4}" type="slidenum">
              <a:rPr lang="en-US" smtClean="0"/>
              <a:t>‹#›</a:t>
            </a:fld>
            <a:endParaRPr lang="en-US"/>
          </a:p>
        </p:txBody>
      </p:sp>
    </p:spTree>
    <p:extLst>
      <p:ext uri="{BB962C8B-B14F-4D97-AF65-F5344CB8AC3E}">
        <p14:creationId xmlns:p14="http://schemas.microsoft.com/office/powerpoint/2010/main" val="2732855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B0A8B56-682E-4545-9425-02D332DE5B1B}" type="datetimeFigureOut">
              <a:rPr lang="en-US" smtClean="0"/>
              <a:t>4/10/2020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5F85AFE-A6BC-4A60-B371-3AB45992F0C4}" type="slidenum">
              <a:rPr lang="en-US" smtClean="0"/>
              <a:t>‹#›</a:t>
            </a:fld>
            <a:endParaRPr lang="en-US"/>
          </a:p>
        </p:txBody>
      </p:sp>
    </p:spTree>
    <p:extLst>
      <p:ext uri="{BB962C8B-B14F-4D97-AF65-F5344CB8AC3E}">
        <p14:creationId xmlns:p14="http://schemas.microsoft.com/office/powerpoint/2010/main" val="2920439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B0A8B56-682E-4545-9425-02D332DE5B1B}" type="datetimeFigureOut">
              <a:rPr lang="en-US" smtClean="0"/>
              <a:t>4/10/2020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5F85AFE-A6BC-4A60-B371-3AB45992F0C4}" type="slidenum">
              <a:rPr lang="en-US" smtClean="0"/>
              <a:t>‹#›</a:t>
            </a:fld>
            <a:endParaRPr lang="en-US"/>
          </a:p>
        </p:txBody>
      </p:sp>
    </p:spTree>
    <p:extLst>
      <p:ext uri="{BB962C8B-B14F-4D97-AF65-F5344CB8AC3E}">
        <p14:creationId xmlns:p14="http://schemas.microsoft.com/office/powerpoint/2010/main" val="1944795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B0A8B56-682E-4545-9425-02D332DE5B1B}" type="datetimeFigureOut">
              <a:rPr lang="en-US" smtClean="0"/>
              <a:t>4/10/2020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5F85AFE-A6BC-4A60-B371-3AB45992F0C4}" type="slidenum">
              <a:rPr lang="en-US" smtClean="0"/>
              <a:t>‹#›</a:t>
            </a:fld>
            <a:endParaRPr lang="en-US"/>
          </a:p>
        </p:txBody>
      </p:sp>
    </p:spTree>
    <p:extLst>
      <p:ext uri="{BB962C8B-B14F-4D97-AF65-F5344CB8AC3E}">
        <p14:creationId xmlns:p14="http://schemas.microsoft.com/office/powerpoint/2010/main" val="169858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B0A8B56-682E-4545-9425-02D332DE5B1B}"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5F85AFE-A6BC-4A60-B371-3AB45992F0C4}" type="slidenum">
              <a:rPr lang="en-US" smtClean="0"/>
              <a:t>‹#›</a:t>
            </a:fld>
            <a:endParaRPr lang="en-US"/>
          </a:p>
        </p:txBody>
      </p:sp>
    </p:spTree>
    <p:extLst>
      <p:ext uri="{BB962C8B-B14F-4D97-AF65-F5344CB8AC3E}">
        <p14:creationId xmlns:p14="http://schemas.microsoft.com/office/powerpoint/2010/main" val="34397940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B0A8B56-682E-4545-9425-02D332DE5B1B}"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5F85AFE-A6BC-4A60-B371-3AB45992F0C4}" type="slidenum">
              <a:rPr lang="en-US" smtClean="0"/>
              <a:t>‹#›</a:t>
            </a:fld>
            <a:endParaRPr lang="en-US"/>
          </a:p>
        </p:txBody>
      </p:sp>
    </p:spTree>
    <p:extLst>
      <p:ext uri="{BB962C8B-B14F-4D97-AF65-F5344CB8AC3E}">
        <p14:creationId xmlns:p14="http://schemas.microsoft.com/office/powerpoint/2010/main" val="2573402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0A8B56-682E-4545-9425-02D332DE5B1B}"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5F85AFE-A6BC-4A60-B371-3AB45992F0C4}" type="slidenum">
              <a:rPr lang="en-US" smtClean="0"/>
              <a:t>‹#›</a:t>
            </a:fld>
            <a:endParaRPr lang="en-US"/>
          </a:p>
        </p:txBody>
      </p:sp>
    </p:spTree>
    <p:extLst>
      <p:ext uri="{BB962C8B-B14F-4D97-AF65-F5344CB8AC3E}">
        <p14:creationId xmlns:p14="http://schemas.microsoft.com/office/powerpoint/2010/main" val="24789631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B0A8B56-682E-4545-9425-02D332DE5B1B}" type="datetimeFigureOut">
              <a:rPr lang="en-US" smtClean="0"/>
              <a:t>4/10/2020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F85AFE-A6BC-4A60-B371-3AB45992F0C4}" type="slidenum">
              <a:rPr lang="en-US" smtClean="0"/>
              <a:t>‹#›</a:t>
            </a:fld>
            <a:endParaRPr lang="en-US"/>
          </a:p>
        </p:txBody>
      </p:sp>
    </p:spTree>
    <p:extLst>
      <p:ext uri="{BB962C8B-B14F-4D97-AF65-F5344CB8AC3E}">
        <p14:creationId xmlns:p14="http://schemas.microsoft.com/office/powerpoint/2010/main" val="42415565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B0A8B56-682E-4545-9425-02D332DE5B1B}" type="datetimeFigureOut">
              <a:rPr lang="en-US" smtClean="0"/>
              <a:t>4/10/2020</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35F85AFE-A6BC-4A60-B371-3AB45992F0C4}" type="slidenum">
              <a:rPr lang="en-US" smtClean="0"/>
              <a:t>‹#›</a:t>
            </a:fld>
            <a:endParaRPr lang="en-US"/>
          </a:p>
        </p:txBody>
      </p:sp>
    </p:spTree>
    <p:extLst>
      <p:ext uri="{BB962C8B-B14F-4D97-AF65-F5344CB8AC3E}">
        <p14:creationId xmlns:p14="http://schemas.microsoft.com/office/powerpoint/2010/main" val="37937819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DB0A8B56-682E-4545-9425-02D332DE5B1B}"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F85AFE-A6BC-4A60-B371-3AB45992F0C4}" type="slidenum">
              <a:rPr lang="en-US" smtClean="0"/>
              <a:t>‹#›</a:t>
            </a:fld>
            <a:endParaRPr lang="en-US"/>
          </a:p>
        </p:txBody>
      </p:sp>
    </p:spTree>
    <p:extLst>
      <p:ext uri="{BB962C8B-B14F-4D97-AF65-F5344CB8AC3E}">
        <p14:creationId xmlns:p14="http://schemas.microsoft.com/office/powerpoint/2010/main" val="31188300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DB0A8B56-682E-4545-9425-02D332DE5B1B}"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5F85AFE-A6BC-4A60-B371-3AB45992F0C4}" type="slidenum">
              <a:rPr lang="en-US" smtClean="0"/>
              <a:t>‹#›</a:t>
            </a:fld>
            <a:endParaRPr lang="en-US"/>
          </a:p>
        </p:txBody>
      </p:sp>
    </p:spTree>
    <p:extLst>
      <p:ext uri="{BB962C8B-B14F-4D97-AF65-F5344CB8AC3E}">
        <p14:creationId xmlns:p14="http://schemas.microsoft.com/office/powerpoint/2010/main" val="2471625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DB0A8B56-682E-4545-9425-02D332DE5B1B}" type="datetimeFigureOut">
              <a:rPr lang="en-US" smtClean="0"/>
              <a:t>4/10/2020</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35F85AFE-A6BC-4A60-B371-3AB45992F0C4}" type="slidenum">
              <a:rPr lang="en-US" smtClean="0"/>
              <a:t>‹#›</a:t>
            </a:fld>
            <a:endParaRPr lang="en-US"/>
          </a:p>
        </p:txBody>
      </p:sp>
    </p:spTree>
    <p:extLst>
      <p:ext uri="{BB962C8B-B14F-4D97-AF65-F5344CB8AC3E}">
        <p14:creationId xmlns:p14="http://schemas.microsoft.com/office/powerpoint/2010/main" val="277875031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data.worldbank.org/country" TargetMode="External"/><Relationship Id="rId2" Type="http://schemas.openxmlformats.org/officeDocument/2006/relationships/hyperlink" Target="https://www.state.gov/bureaus-offices/under-secretary-for-political-affairs/bureau-of-african-affairs/" TargetMode="External"/><Relationship Id="rId1" Type="http://schemas.openxmlformats.org/officeDocument/2006/relationships/slideLayout" Target="../slideLayouts/slideLayout2.xml"/><Relationship Id="rId4" Type="http://schemas.openxmlformats.org/officeDocument/2006/relationships/hyperlink" Target="https://www.oecd.org/policy-briefs/south-africa-international-investment-for-stronger-growth.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3616" y="984316"/>
            <a:ext cx="9144000" cy="4115270"/>
          </a:xfrm>
        </p:spPr>
        <p:txBody>
          <a:bodyPr>
            <a:normAutofit/>
          </a:bodyPr>
          <a:lstStyle/>
          <a:p>
            <a:pPr algn="ctr"/>
            <a:r>
              <a:rPr lang="en-US" sz="4400" b="1" dirty="0">
                <a:latin typeface="Times New Roman" panose="02020603050405020304" pitchFamily="18" charset="0"/>
                <a:cs typeface="Times New Roman" panose="02020603050405020304" pitchFamily="18" charset="0"/>
              </a:rPr>
              <a:t>FACTORS THAT MAKE SOUTH AFRICA A SUITABLE COUNTRY FOR THE FACTORY</a:t>
            </a:r>
            <a:br>
              <a:rPr lang="en-US" sz="4400" dirty="0"/>
            </a:br>
            <a:r>
              <a:rPr lang="en-US" sz="3600" dirty="0">
                <a:latin typeface="Times New Roman" panose="02020603050405020304" pitchFamily="18" charset="0"/>
                <a:cs typeface="Times New Roman" panose="02020603050405020304" pitchFamily="18" charset="0"/>
              </a:rPr>
              <a:t>Student’s Name</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Institutional Affiliations</a:t>
            </a:r>
          </a:p>
        </p:txBody>
      </p:sp>
    </p:spTree>
    <p:extLst>
      <p:ext uri="{BB962C8B-B14F-4D97-AF65-F5344CB8AC3E}">
        <p14:creationId xmlns:p14="http://schemas.microsoft.com/office/powerpoint/2010/main" val="4105049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Introduction</a:t>
            </a:r>
          </a:p>
        </p:txBody>
      </p:sp>
      <p:sp>
        <p:nvSpPr>
          <p:cNvPr id="3" name="Content Placeholder 2"/>
          <p:cNvSpPr>
            <a:spLocks noGrp="1"/>
          </p:cNvSpPr>
          <p:nvPr>
            <p:ph idx="1"/>
          </p:nvPr>
        </p:nvSpPr>
        <p:spPr/>
        <p:txBody>
          <a:bodyPr/>
          <a:lstStyle/>
          <a:p>
            <a:r>
              <a:rPr lang="en-US" dirty="0"/>
              <a:t>A ball bearing is a type pf rolling element that entails the use of balls to maintain the separation between the bearing races. It is normally used to reduce rotational friction and support radial and axial loads.</a:t>
            </a:r>
          </a:p>
          <a:p>
            <a:r>
              <a:rPr lang="en-US" dirty="0"/>
              <a:t>Africa has the potential of growth in the 21</a:t>
            </a:r>
            <a:r>
              <a:rPr lang="en-US" baseline="30000" dirty="0"/>
              <a:t>st</a:t>
            </a:r>
            <a:r>
              <a:rPr lang="en-US" dirty="0"/>
              <a:t> century as per the recent statistics</a:t>
            </a:r>
          </a:p>
          <a:p>
            <a:r>
              <a:rPr lang="en-US" dirty="0"/>
              <a:t>The company therefore wishes to set up a ball bearing factory in Africa and is in the process of identifying the most suitable country.</a:t>
            </a:r>
          </a:p>
          <a:p>
            <a:r>
              <a:rPr lang="en-US" dirty="0"/>
              <a:t>In doing so, they need to consider the cultural ,environment and political factors that may be present in that country.</a:t>
            </a:r>
          </a:p>
        </p:txBody>
      </p:sp>
    </p:spTree>
    <p:extLst>
      <p:ext uri="{BB962C8B-B14F-4D97-AF65-F5344CB8AC3E}">
        <p14:creationId xmlns:p14="http://schemas.microsoft.com/office/powerpoint/2010/main" val="207579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Selection of Country</a:t>
            </a:r>
          </a:p>
        </p:txBody>
      </p:sp>
      <p:sp>
        <p:nvSpPr>
          <p:cNvPr id="3" name="Content Placeholder 2"/>
          <p:cNvSpPr>
            <a:spLocks noGrp="1"/>
          </p:cNvSpPr>
          <p:nvPr>
            <p:ph idx="1"/>
          </p:nvPr>
        </p:nvSpPr>
        <p:spPr/>
        <p:txBody>
          <a:bodyPr/>
          <a:lstStyle/>
          <a:p>
            <a:r>
              <a:rPr lang="en-US" dirty="0"/>
              <a:t>The country selected needs to be an industrialized country</a:t>
            </a:r>
          </a:p>
          <a:p>
            <a:r>
              <a:rPr lang="en-US" dirty="0"/>
              <a:t>The ball bearings are mainly used in industries and thus there is need to ensure that the country  has a lot of industries that can purchase the product</a:t>
            </a:r>
          </a:p>
          <a:p>
            <a:r>
              <a:rPr lang="en-US" b="1" u="sng" dirty="0"/>
              <a:t>South Africa </a:t>
            </a:r>
            <a:r>
              <a:rPr lang="en-US" dirty="0"/>
              <a:t>has a high level of industrial development and thus is a perfect country for the ball bearing factory</a:t>
            </a:r>
          </a:p>
          <a:p>
            <a:r>
              <a:rPr lang="en-US" dirty="0"/>
              <a:t>The company is set to achieve a high level of sales and profits as a  result of investing in the country.</a:t>
            </a:r>
          </a:p>
        </p:txBody>
      </p:sp>
    </p:spTree>
    <p:extLst>
      <p:ext uri="{BB962C8B-B14F-4D97-AF65-F5344CB8AC3E}">
        <p14:creationId xmlns:p14="http://schemas.microsoft.com/office/powerpoint/2010/main" val="415964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Political stability</a:t>
            </a:r>
          </a:p>
        </p:txBody>
      </p:sp>
      <p:sp>
        <p:nvSpPr>
          <p:cNvPr id="3" name="Content Placeholder 2"/>
          <p:cNvSpPr>
            <a:spLocks noGrp="1"/>
          </p:cNvSpPr>
          <p:nvPr>
            <p:ph idx="1"/>
          </p:nvPr>
        </p:nvSpPr>
        <p:spPr/>
        <p:txBody>
          <a:bodyPr/>
          <a:lstStyle/>
          <a:p>
            <a:r>
              <a:rPr lang="en-US" dirty="0"/>
              <a:t>Political environment is critical for the undertaking of a business venture</a:t>
            </a:r>
          </a:p>
          <a:p>
            <a:r>
              <a:rPr lang="en-US" dirty="0"/>
              <a:t>The political stability of a nation informs on whether business can be carried out or not.</a:t>
            </a:r>
          </a:p>
          <a:p>
            <a:r>
              <a:rPr lang="en-US" dirty="0"/>
              <a:t>South Africa has had a long period of political stability.</a:t>
            </a:r>
          </a:p>
          <a:p>
            <a:r>
              <a:rPr lang="en-US" dirty="0"/>
              <a:t>The stable political environment has enabled companies to carry out their business effectively</a:t>
            </a:r>
          </a:p>
          <a:p>
            <a:r>
              <a:rPr lang="en-US" dirty="0"/>
              <a:t>The ball bearing factory will also do well in the country as it will not be affected by political instability as is the case with other countries.</a:t>
            </a:r>
          </a:p>
        </p:txBody>
      </p:sp>
    </p:spTree>
    <p:extLst>
      <p:ext uri="{BB962C8B-B14F-4D97-AF65-F5344CB8AC3E}">
        <p14:creationId xmlns:p14="http://schemas.microsoft.com/office/powerpoint/2010/main" val="938904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Attitude Towards Foreign Investment</a:t>
            </a:r>
          </a:p>
        </p:txBody>
      </p:sp>
      <p:sp>
        <p:nvSpPr>
          <p:cNvPr id="3" name="Content Placeholder 2"/>
          <p:cNvSpPr>
            <a:spLocks noGrp="1"/>
          </p:cNvSpPr>
          <p:nvPr>
            <p:ph idx="1"/>
          </p:nvPr>
        </p:nvSpPr>
        <p:spPr/>
        <p:txBody>
          <a:bodyPr/>
          <a:lstStyle/>
          <a:p>
            <a:r>
              <a:rPr lang="en-US" dirty="0"/>
              <a:t>The attitude of the government towards foreign investment is also important in the issue of whether to invest or not.</a:t>
            </a:r>
          </a:p>
          <a:p>
            <a:r>
              <a:rPr lang="en-US" dirty="0"/>
              <a:t>The government can frustrate foreign investment through the formulation of policies that will make it difficult for the company to operate</a:t>
            </a:r>
          </a:p>
          <a:p>
            <a:r>
              <a:rPr lang="en-US" dirty="0"/>
              <a:t>The atmosphere that has been created by South Africa for business and especially foreign ones is good and that which  encourages investment</a:t>
            </a:r>
          </a:p>
          <a:p>
            <a:r>
              <a:rPr lang="en-US" dirty="0"/>
              <a:t>They have in place a low tax rate for undertaking business in the country and this makes it a perfect place for the ball bearing factory.</a:t>
            </a:r>
          </a:p>
          <a:p>
            <a:endParaRPr lang="en-US" dirty="0"/>
          </a:p>
        </p:txBody>
      </p:sp>
    </p:spTree>
    <p:extLst>
      <p:ext uri="{BB962C8B-B14F-4D97-AF65-F5344CB8AC3E}">
        <p14:creationId xmlns:p14="http://schemas.microsoft.com/office/powerpoint/2010/main" val="1236864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Culture: Uncertainty Avoidance</a:t>
            </a:r>
          </a:p>
        </p:txBody>
      </p:sp>
      <p:sp>
        <p:nvSpPr>
          <p:cNvPr id="3" name="Content Placeholder 2"/>
          <p:cNvSpPr>
            <a:spLocks noGrp="1"/>
          </p:cNvSpPr>
          <p:nvPr>
            <p:ph idx="1"/>
          </p:nvPr>
        </p:nvSpPr>
        <p:spPr/>
        <p:txBody>
          <a:bodyPr/>
          <a:lstStyle/>
          <a:p>
            <a:r>
              <a:rPr lang="en-US" dirty="0"/>
              <a:t>South Africa has a number of cultures that they practice and follow.</a:t>
            </a:r>
          </a:p>
          <a:p>
            <a:r>
              <a:rPr lang="en-US" dirty="0"/>
              <a:t>This will be important in determining whether the company will be successful or not.</a:t>
            </a:r>
          </a:p>
          <a:p>
            <a:r>
              <a:rPr lang="en-US" dirty="0"/>
              <a:t>Uncertainty avoidance is one culture that the South Africans practice</a:t>
            </a:r>
          </a:p>
          <a:p>
            <a:r>
              <a:rPr lang="en-US" dirty="0"/>
              <a:t>They have a low level of uncertainty and this makes it suitable for undertaking of the ball bearing business.</a:t>
            </a:r>
          </a:p>
          <a:p>
            <a:r>
              <a:rPr lang="en-US" dirty="0"/>
              <a:t>The people are cautious and do not overreact and this ensures that the business remain in operation.</a:t>
            </a:r>
          </a:p>
        </p:txBody>
      </p:sp>
    </p:spTree>
    <p:extLst>
      <p:ext uri="{BB962C8B-B14F-4D97-AF65-F5344CB8AC3E}">
        <p14:creationId xmlns:p14="http://schemas.microsoft.com/office/powerpoint/2010/main" val="3400550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Culture Trust Levels</a:t>
            </a:r>
          </a:p>
        </p:txBody>
      </p:sp>
      <p:sp>
        <p:nvSpPr>
          <p:cNvPr id="3" name="Content Placeholder 2"/>
          <p:cNvSpPr>
            <a:spLocks noGrp="1"/>
          </p:cNvSpPr>
          <p:nvPr>
            <p:ph idx="1"/>
          </p:nvPr>
        </p:nvSpPr>
        <p:spPr/>
        <p:txBody>
          <a:bodyPr/>
          <a:lstStyle/>
          <a:p>
            <a:r>
              <a:rPr lang="en-US" dirty="0"/>
              <a:t>A high level of trust is part of the culture of the people living in a country.</a:t>
            </a:r>
          </a:p>
          <a:p>
            <a:r>
              <a:rPr lang="en-US" dirty="0"/>
              <a:t>The high level of trust ensure that the people do not discriminate against the products of foreign companies</a:t>
            </a:r>
          </a:p>
          <a:p>
            <a:r>
              <a:rPr lang="en-US" dirty="0"/>
              <a:t>In south Africa, there is a high level of trust among the citizens in regard to all products including foreign products</a:t>
            </a:r>
          </a:p>
          <a:p>
            <a:r>
              <a:rPr lang="en-US" dirty="0"/>
              <a:t>They tend to believe that it is of high  quality thus purchase them</a:t>
            </a:r>
          </a:p>
          <a:p>
            <a:r>
              <a:rPr lang="en-US" dirty="0"/>
              <a:t>This will work perfectly for the company in its endeavor to do well in the country.</a:t>
            </a:r>
          </a:p>
        </p:txBody>
      </p:sp>
    </p:spTree>
    <p:extLst>
      <p:ext uri="{BB962C8B-B14F-4D97-AF65-F5344CB8AC3E}">
        <p14:creationId xmlns:p14="http://schemas.microsoft.com/office/powerpoint/2010/main" val="1173640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Economic Tax Rates</a:t>
            </a:r>
          </a:p>
        </p:txBody>
      </p:sp>
      <p:sp>
        <p:nvSpPr>
          <p:cNvPr id="3" name="Content Placeholder 2"/>
          <p:cNvSpPr>
            <a:spLocks noGrp="1"/>
          </p:cNvSpPr>
          <p:nvPr>
            <p:ph idx="1"/>
          </p:nvPr>
        </p:nvSpPr>
        <p:spPr/>
        <p:txBody>
          <a:bodyPr/>
          <a:lstStyle/>
          <a:p>
            <a:r>
              <a:rPr lang="en-US" dirty="0"/>
              <a:t>Economic factors are critical when it comes to assessing the country to invest in.</a:t>
            </a:r>
          </a:p>
          <a:p>
            <a:r>
              <a:rPr lang="en-US" dirty="0"/>
              <a:t>The existing economic conditions will go along way in determining if the venture will be good or bad</a:t>
            </a:r>
          </a:p>
          <a:p>
            <a:r>
              <a:rPr lang="en-US" dirty="0"/>
              <a:t>South Africa has a favorable tax rate in regards to foreign investment</a:t>
            </a:r>
          </a:p>
          <a:p>
            <a:r>
              <a:rPr lang="en-US" dirty="0"/>
              <a:t>This has seen a number of companies investing in the country and thus the ball bearing factory will certainly do well in the country</a:t>
            </a:r>
          </a:p>
          <a:p>
            <a:endParaRPr lang="en-US" dirty="0"/>
          </a:p>
          <a:p>
            <a:endParaRPr lang="en-US" dirty="0"/>
          </a:p>
        </p:txBody>
      </p:sp>
    </p:spTree>
    <p:extLst>
      <p:ext uri="{BB962C8B-B14F-4D97-AF65-F5344CB8AC3E}">
        <p14:creationId xmlns:p14="http://schemas.microsoft.com/office/powerpoint/2010/main" val="4140692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Economic Labor Skills</a:t>
            </a:r>
          </a:p>
        </p:txBody>
      </p:sp>
      <p:sp>
        <p:nvSpPr>
          <p:cNvPr id="3" name="Content Placeholder 2"/>
          <p:cNvSpPr>
            <a:spLocks noGrp="1"/>
          </p:cNvSpPr>
          <p:nvPr>
            <p:ph idx="1"/>
          </p:nvPr>
        </p:nvSpPr>
        <p:spPr/>
        <p:txBody>
          <a:bodyPr/>
          <a:lstStyle/>
          <a:p>
            <a:r>
              <a:rPr lang="en-US" dirty="0"/>
              <a:t>The level of labor skills in a country is important when it comes to making decisions on investment</a:t>
            </a:r>
          </a:p>
          <a:p>
            <a:r>
              <a:rPr lang="en-US" dirty="0"/>
              <a:t>It elaborates on how efficient the workers are in carrying out their duties.</a:t>
            </a:r>
          </a:p>
          <a:p>
            <a:r>
              <a:rPr lang="en-US" dirty="0"/>
              <a:t>South Africa has had  high level of labor skills due to the level of education in the country.</a:t>
            </a:r>
          </a:p>
          <a:p>
            <a:r>
              <a:rPr lang="en-US" dirty="0"/>
              <a:t>The workers will thus be able to work efficiently and en sure that the company achieve its objectives.</a:t>
            </a:r>
          </a:p>
        </p:txBody>
      </p:sp>
    </p:spTree>
    <p:extLst>
      <p:ext uri="{BB962C8B-B14F-4D97-AF65-F5344CB8AC3E}">
        <p14:creationId xmlns:p14="http://schemas.microsoft.com/office/powerpoint/2010/main" val="2215915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Economic Stability</a:t>
            </a:r>
          </a:p>
        </p:txBody>
      </p:sp>
      <p:sp>
        <p:nvSpPr>
          <p:cNvPr id="3" name="Content Placeholder 2"/>
          <p:cNvSpPr>
            <a:spLocks noGrp="1"/>
          </p:cNvSpPr>
          <p:nvPr>
            <p:ph idx="1"/>
          </p:nvPr>
        </p:nvSpPr>
        <p:spPr/>
        <p:txBody>
          <a:bodyPr/>
          <a:lstStyle/>
          <a:p>
            <a:r>
              <a:rPr lang="en-US" dirty="0"/>
              <a:t>Economic stability ensures that there is no economic crisis in a country  from time to time.</a:t>
            </a:r>
          </a:p>
          <a:p>
            <a:r>
              <a:rPr lang="en-US" dirty="0"/>
              <a:t>The markets are generally stable and that the levels of fluctuations are low</a:t>
            </a:r>
          </a:p>
          <a:p>
            <a:r>
              <a:rPr lang="en-US" dirty="0"/>
              <a:t>The economy of south Africa has been stable for  several years</a:t>
            </a:r>
          </a:p>
          <a:p>
            <a:r>
              <a:rPr lang="en-US" dirty="0"/>
              <a:t>The business is thus set to perform well as it will not be affected by economic instability witnessed in other nations.</a:t>
            </a:r>
          </a:p>
        </p:txBody>
      </p:sp>
    </p:spTree>
    <p:extLst>
      <p:ext uri="{BB962C8B-B14F-4D97-AF65-F5344CB8AC3E}">
        <p14:creationId xmlns:p14="http://schemas.microsoft.com/office/powerpoint/2010/main" val="4089886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conclusion</a:t>
            </a:r>
          </a:p>
        </p:txBody>
      </p:sp>
      <p:sp>
        <p:nvSpPr>
          <p:cNvPr id="3" name="Content Placeholder 2"/>
          <p:cNvSpPr>
            <a:spLocks noGrp="1"/>
          </p:cNvSpPr>
          <p:nvPr>
            <p:ph idx="1"/>
          </p:nvPr>
        </p:nvSpPr>
        <p:spPr/>
        <p:txBody>
          <a:bodyPr/>
          <a:lstStyle/>
          <a:p>
            <a:r>
              <a:rPr lang="en-US" dirty="0"/>
              <a:t>Foreign investment requires a lot of consideration before the investment can b done</a:t>
            </a:r>
          </a:p>
          <a:p>
            <a:r>
              <a:rPr lang="en-US" dirty="0"/>
              <a:t>The political, cultural and economic factors are critical factors that determine a country viability in terms of investment.</a:t>
            </a:r>
          </a:p>
          <a:p>
            <a:r>
              <a:rPr lang="en-US" dirty="0"/>
              <a:t>Organizations therefore need to consider the factors before they can up with the decision to invest</a:t>
            </a:r>
          </a:p>
          <a:p>
            <a:r>
              <a:rPr lang="en-US" dirty="0"/>
              <a:t>South Africa has done well when it comes to these factors and offer a perfect place for the location of the factory.</a:t>
            </a:r>
          </a:p>
          <a:p>
            <a:endParaRPr lang="en-US" dirty="0"/>
          </a:p>
        </p:txBody>
      </p:sp>
    </p:spTree>
    <p:extLst>
      <p:ext uri="{BB962C8B-B14F-4D97-AF65-F5344CB8AC3E}">
        <p14:creationId xmlns:p14="http://schemas.microsoft.com/office/powerpoint/2010/main" val="2738885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References</a:t>
            </a:r>
          </a:p>
        </p:txBody>
      </p:sp>
      <p:sp>
        <p:nvSpPr>
          <p:cNvPr id="3" name="Content Placeholder 2"/>
          <p:cNvSpPr>
            <a:spLocks noGrp="1"/>
          </p:cNvSpPr>
          <p:nvPr>
            <p:ph idx="1"/>
          </p:nvPr>
        </p:nvSpPr>
        <p:spPr/>
        <p:txBody>
          <a:bodyPr/>
          <a:lstStyle/>
          <a:p>
            <a:r>
              <a:rPr lang="en-US" dirty="0"/>
              <a:t>The U.S. State Department (2020).</a:t>
            </a:r>
            <a:r>
              <a:rPr lang="en-US" u="sng" dirty="0">
                <a:hlinkClick r:id="rId2"/>
              </a:rPr>
              <a:t> https://www.state.gov/bureaus-offices/under-secretary-for-political-affairs/bureau-of-african-affairs/</a:t>
            </a:r>
            <a:endParaRPr lang="en-US" dirty="0"/>
          </a:p>
          <a:p>
            <a:r>
              <a:rPr lang="en-US" dirty="0"/>
              <a:t>The World Bank (2019) </a:t>
            </a:r>
            <a:r>
              <a:rPr lang="en-US" dirty="0">
                <a:hlinkClick r:id="rId3"/>
              </a:rPr>
              <a:t>https://data.worldbank.org/country</a:t>
            </a:r>
            <a:endParaRPr lang="en-US" dirty="0"/>
          </a:p>
          <a:p>
            <a:r>
              <a:rPr lang="en-US" dirty="0"/>
              <a:t>South africa policy brief (2015) </a:t>
            </a:r>
            <a:r>
              <a:rPr lang="en-US" dirty="0">
                <a:hlinkClick r:id="rId4"/>
              </a:rPr>
              <a:t>https://www.oecd.org/policy-briefs/south-africa-international-investment-for-stronger-growth.pdf</a:t>
            </a:r>
            <a:endParaRPr lang="en-US" dirty="0"/>
          </a:p>
          <a:p>
            <a:endParaRPr lang="en-US" dirty="0"/>
          </a:p>
        </p:txBody>
      </p:sp>
    </p:spTree>
    <p:extLst>
      <p:ext uri="{BB962C8B-B14F-4D97-AF65-F5344CB8AC3E}">
        <p14:creationId xmlns:p14="http://schemas.microsoft.com/office/powerpoint/2010/main" val="12259169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233</TotalTime>
  <Words>2455</Words>
  <Application>Microsoft Office PowerPoint</Application>
  <PresentationFormat>Widescreen</PresentationFormat>
  <Paragraphs>78</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Times New Roman</vt:lpstr>
      <vt:lpstr>Wingdings 3</vt:lpstr>
      <vt:lpstr>Ion Boardroom</vt:lpstr>
      <vt:lpstr>FACTORS THAT MAKE SOUTH AFRICA A SUITABLE COUNTRY FOR THE FACTORY Student’s Name Institutional Affiliations</vt:lpstr>
      <vt:lpstr>Introduction</vt:lpstr>
      <vt:lpstr>Selection of Country</vt:lpstr>
      <vt:lpstr>Political stability</vt:lpstr>
      <vt:lpstr>Attitude Towards Foreign Investment</vt:lpstr>
      <vt:lpstr>Culture: Uncertainty Avoidance</vt:lpstr>
      <vt:lpstr>Culture Trust Levels</vt:lpstr>
      <vt:lpstr>Economic Tax Rates</vt:lpstr>
      <vt:lpstr>Economic Labor Skills</vt:lpstr>
      <vt:lpstr>Economic Stability</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Accor Case Analysis Student’s Name: Institutional Affiliation: Date:</dc:title>
  <dc:creator>User</dc:creator>
  <cp:lastModifiedBy>Antony Ouma</cp:lastModifiedBy>
  <cp:revision>29</cp:revision>
  <dcterms:created xsi:type="dcterms:W3CDTF">2020-04-10T13:06:50Z</dcterms:created>
  <dcterms:modified xsi:type="dcterms:W3CDTF">2020-04-10T17:36:03Z</dcterms:modified>
</cp:coreProperties>
</file>